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64" r:id="rId4"/>
    <p:sldId id="263" r:id="rId5"/>
    <p:sldId id="269" r:id="rId6"/>
    <p:sldId id="270" r:id="rId7"/>
    <p:sldId id="260" r:id="rId8"/>
    <p:sldId id="259" r:id="rId9"/>
    <p:sldId id="266" r:id="rId10"/>
    <p:sldId id="267" r:id="rId11"/>
    <p:sldId id="268" r:id="rId12"/>
    <p:sldId id="262" r:id="rId13"/>
    <p:sldId id="272" r:id="rId14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A2B5"/>
    <a:srgbClr val="E9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4" autoAdjust="0"/>
    <p:restoredTop sz="87529" autoAdjust="0"/>
  </p:normalViewPr>
  <p:slideViewPr>
    <p:cSldViewPr>
      <p:cViewPr>
        <p:scale>
          <a:sx n="76" d="100"/>
          <a:sy n="76" d="100"/>
        </p:scale>
        <p:origin x="1224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61B56-B833-4F41-8575-08B460C02FA0}" type="datetimeFigureOut">
              <a:rPr lang="nb-NO" smtClean="0"/>
              <a:pPr/>
              <a:t>28.10.2020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64454-116C-442D-A26D-EBADEFBE9E3B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1278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4454-116C-442D-A26D-EBADEFBE9E3B}" type="slidenum">
              <a:rPr lang="nn-NO" smtClean="0"/>
              <a:pPr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27391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dirty="0" smtClean="0"/>
              <a:t>Overvekt og </a:t>
            </a:r>
            <a:r>
              <a:rPr lang="nn-NO" dirty="0" err="1" smtClean="0"/>
              <a:t>fedme</a:t>
            </a:r>
            <a:r>
              <a:rPr lang="nn-NO" dirty="0" smtClean="0"/>
              <a:t>, sjølvrapportering ved sesjon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dirty="0" smtClean="0"/>
              <a:t>Med</a:t>
            </a:r>
            <a:r>
              <a:rPr lang="nn-NO" baseline="0" dirty="0" smtClean="0"/>
              <a:t> KMI over 25 blir ein rekna som overvektig, over 30 er ein innan kategorien </a:t>
            </a:r>
            <a:r>
              <a:rPr lang="nn-NO" baseline="0" dirty="0" err="1" smtClean="0"/>
              <a:t>fedme</a:t>
            </a:r>
            <a:r>
              <a:rPr lang="nn-NO" baseline="0" dirty="0" smtClean="0"/>
              <a:t> (i </a:t>
            </a:r>
            <a:r>
              <a:rPr lang="nn-NO" baseline="0" dirty="0" err="1" smtClean="0"/>
              <a:t>peroden</a:t>
            </a:r>
            <a:r>
              <a:rPr lang="nn-NO" baseline="0" dirty="0" smtClean="0"/>
              <a:t> 2016-2019 var </a:t>
            </a:r>
            <a:r>
              <a:rPr lang="nn-NO" baseline="0" dirty="0" err="1" smtClean="0"/>
              <a:t>samal</a:t>
            </a:r>
            <a:r>
              <a:rPr lang="nn-NO" baseline="0" dirty="0" smtClean="0"/>
              <a:t> tal 34%)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baseline="0" dirty="0" smtClean="0"/>
              <a:t> – det er særlig når ein beveger seg over i </a:t>
            </a:r>
            <a:r>
              <a:rPr lang="nn-NO" baseline="0" dirty="0" err="1" smtClean="0"/>
              <a:t>fedme</a:t>
            </a:r>
            <a:r>
              <a:rPr lang="nn-NO" baseline="0" dirty="0" smtClean="0"/>
              <a:t> at risiko for ein rekke plager og sjukdommar aukar</a:t>
            </a:r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  <a:p>
            <a:endParaRPr lang="nn-NO" baseline="0" dirty="0" smtClean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4454-116C-442D-A26D-EBADEFBE9E3B}" type="slidenum">
              <a:rPr lang="nn-NO" smtClean="0"/>
              <a:pPr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02625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dirty="0" smtClean="0"/>
              <a:t>Overvekt og </a:t>
            </a:r>
            <a:r>
              <a:rPr lang="nn-NO" dirty="0" err="1" smtClean="0"/>
              <a:t>fedme</a:t>
            </a:r>
            <a:r>
              <a:rPr lang="nn-NO" baseline="0" dirty="0" smtClean="0"/>
              <a:t> målt ved første svangerskapskontroll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4454-116C-442D-A26D-EBADEFBE9E3B}" type="slidenum">
              <a:rPr lang="nn-NO" smtClean="0"/>
              <a:pPr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22511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baseline="0" dirty="0" smtClean="0"/>
              <a:t>Miljøretta helsevern handlar om alt i miljøet rundt oss som direkte eller indirekte kan </a:t>
            </a:r>
            <a:r>
              <a:rPr lang="nn-NO" baseline="0" dirty="0" err="1" smtClean="0"/>
              <a:t>påvirke</a:t>
            </a:r>
            <a:r>
              <a:rPr lang="nn-NO" baseline="0" dirty="0" smtClean="0"/>
              <a:t> helsa vår.  Det handlar om å førebygge forhold som kan gi negative </a:t>
            </a:r>
            <a:r>
              <a:rPr lang="nn-NO" baseline="0" dirty="0" err="1" smtClean="0"/>
              <a:t>helseeffekter</a:t>
            </a:r>
            <a:r>
              <a:rPr lang="nn-NO" baseline="0" dirty="0" smtClean="0"/>
              <a:t> både i barnehage, skule, arbeid og fritid.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baseline="0" dirty="0" smtClean="0"/>
              <a:t>Alle kommunar pliktar å drive arbeid med miljøretta helsevern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baseline="0" dirty="0" smtClean="0"/>
              <a:t>Hareid kommune manglar systematisk arbeid som oppfyller krav til kvalitetssikring av </a:t>
            </a:r>
            <a:r>
              <a:rPr lang="nn-NO" baseline="0" dirty="0" err="1" smtClean="0"/>
              <a:t>foreskrift</a:t>
            </a:r>
            <a:r>
              <a:rPr lang="nn-NO" baseline="0" dirty="0" smtClean="0"/>
              <a:t> om miljøretta helsevern og </a:t>
            </a:r>
            <a:r>
              <a:rPr lang="nn-NO" baseline="0" dirty="0" err="1" smtClean="0"/>
              <a:t>Forekrift</a:t>
            </a:r>
            <a:r>
              <a:rPr lang="nn-NO" baseline="0" dirty="0" smtClean="0"/>
              <a:t> om miljøretta helsevern i barnehage og skular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baseline="0" dirty="0" smtClean="0"/>
              <a:t>Kommunen manglar tilsynsplan for miljøretta helsevern basert på ROS-analyse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n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n-NO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n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n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n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n-NO" baseline="0" dirty="0" smtClean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4454-116C-442D-A26D-EBADEFBE9E3B}" type="slidenum">
              <a:rPr lang="nn-NO" smtClean="0"/>
              <a:pPr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01505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dirty="0" smtClean="0"/>
              <a:t>Oversikta</a:t>
            </a:r>
            <a:r>
              <a:rPr lang="nn-NO" baseline="0" dirty="0" smtClean="0"/>
              <a:t> er meint til å bidra til å gjere folkehelsearbeidet treffsikkert – ved at ein legg faktiske utfordringar til grunn for folkehelsearbeidet</a:t>
            </a:r>
            <a:r>
              <a:rPr lang="nn-NO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dirty="0" smtClean="0"/>
              <a:t>Endring</a:t>
            </a:r>
            <a:r>
              <a:rPr lang="nn-NO" baseline="0" dirty="0" smtClean="0"/>
              <a:t> skjer gjennom langsiktig og systematisk innsats for å </a:t>
            </a:r>
            <a:r>
              <a:rPr lang="nn-NO" baseline="0" dirty="0" err="1" smtClean="0"/>
              <a:t>påvirke</a:t>
            </a:r>
            <a:r>
              <a:rPr lang="nn-NO" baseline="0" dirty="0" smtClean="0"/>
              <a:t> årsaksforholda - jf. Helsemodellen</a:t>
            </a:r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4454-116C-442D-A26D-EBADEFBE9E3B}" type="slidenum">
              <a:rPr lang="nn-NO" smtClean="0"/>
              <a:pPr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29414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4454-116C-442D-A26D-EBADEFBE9E3B}" type="slidenum">
              <a:rPr lang="nn-NO" smtClean="0"/>
              <a:pPr/>
              <a:t>2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95311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4454-116C-442D-A26D-EBADEFBE9E3B}" type="slidenum">
              <a:rPr lang="nn-NO" smtClean="0"/>
              <a:pPr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37648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aseline="0" dirty="0" smtClean="0"/>
              <a:t>Den sosiale helsemodellen.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baseline="0" dirty="0" smtClean="0"/>
              <a:t>På ein forenkla måte kan ein sjå modellen som ein årsakspil frå den </a:t>
            </a:r>
            <a:r>
              <a:rPr lang="nn-NO" baseline="0" dirty="0" err="1" smtClean="0"/>
              <a:t>ytterste</a:t>
            </a:r>
            <a:r>
              <a:rPr lang="nn-NO" baseline="0" dirty="0" smtClean="0"/>
              <a:t> til den </a:t>
            </a:r>
            <a:r>
              <a:rPr lang="nn-NO" baseline="0" dirty="0" err="1" smtClean="0"/>
              <a:t>innerste</a:t>
            </a:r>
            <a:r>
              <a:rPr lang="nn-NO" baseline="0" dirty="0" smtClean="0"/>
              <a:t> ringen.++</a:t>
            </a:r>
          </a:p>
          <a:p>
            <a:endParaRPr lang="nn-NO" baseline="0" dirty="0" smtClean="0"/>
          </a:p>
          <a:p>
            <a:r>
              <a:rPr lang="nn-NO" b="1" baseline="0" dirty="0" smtClean="0"/>
              <a:t>Modellen tydeliggjer at folkehelsearbeid er alle sitt ansvar!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n-NO" b="1" baseline="0" dirty="0" smtClean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4454-116C-442D-A26D-EBADEFBE9E3B}" type="slidenum">
              <a:rPr lang="nn-NO" smtClean="0"/>
              <a:pPr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72772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aseline="0" dirty="0" smtClean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4454-116C-442D-A26D-EBADEFBE9E3B}" type="slidenum">
              <a:rPr lang="nn-NO" smtClean="0"/>
              <a:pPr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13929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n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4454-116C-442D-A26D-EBADEFBE9E3B}" type="slidenum">
              <a:rPr lang="nn-NO" smtClean="0"/>
              <a:pPr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86595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n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baseline="0" dirty="0" smtClean="0"/>
              <a:t>Folkehelseinstituttet utarbeidar folkehelseprofil og oppvekstprofil på kommunenivå, som samlar mykje av den informasjonen som ligg til grunn for oversikta (ligg som vedlegg)</a:t>
            </a:r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4454-116C-442D-A26D-EBADEFBE9E3B}" type="slidenum">
              <a:rPr lang="nn-NO" smtClean="0"/>
              <a:pPr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84390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baseline="0" dirty="0" smtClean="0"/>
              <a:t>Områda er også </a:t>
            </a:r>
            <a:r>
              <a:rPr lang="nn-NO" baseline="0" dirty="0" err="1" smtClean="0"/>
              <a:t>valgt</a:t>
            </a:r>
            <a:r>
              <a:rPr lang="nn-NO" baseline="0" dirty="0" smtClean="0"/>
              <a:t> ut i frå </a:t>
            </a:r>
            <a:r>
              <a:rPr lang="nn-NO" baseline="0" dirty="0" err="1" smtClean="0"/>
              <a:t>forebyggingspotensialet</a:t>
            </a:r>
            <a:r>
              <a:rPr lang="nn-NO" baseline="0" dirty="0" smtClean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4454-116C-442D-A26D-EBADEFBE9E3B}" type="slidenum">
              <a:rPr lang="nn-NO" smtClean="0"/>
              <a:pPr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72723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Uttrykket beskriv en situasjon der enkeltmennesker eller grupper av mennesker står utenfor samfunnet ellers</a:t>
            </a:r>
            <a:r>
              <a:rPr lang="nb-NO" baseline="0" dirty="0" smtClean="0"/>
              <a:t> – </a:t>
            </a:r>
            <a:r>
              <a:rPr lang="nb-NO" baseline="0" dirty="0" err="1" smtClean="0"/>
              <a:t>manglande</a:t>
            </a:r>
            <a:r>
              <a:rPr lang="nb-NO" baseline="0" dirty="0" smtClean="0"/>
              <a:t> deltaking eller tilknytting</a:t>
            </a:r>
            <a:endParaRPr lang="nb-NO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aseline="0" dirty="0" smtClean="0"/>
              <a:t> (</a:t>
            </a:r>
            <a:r>
              <a:rPr lang="nb-NO" dirty="0" smtClean="0"/>
              <a:t>for eksempel der de ikke deltar i arbeidsliv eller tar utdanning, eller der de mangler språklig eller kulturell tilknytning til samfunnet ellers.)</a:t>
            </a:r>
            <a:endParaRPr lang="nn-NO" dirty="0" smtClean="0"/>
          </a:p>
          <a:p>
            <a:endParaRPr lang="nn-NO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baseline="0" dirty="0" err="1" smtClean="0"/>
              <a:t>Levekårsutfordringar</a:t>
            </a:r>
            <a:endParaRPr lang="nn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baseline="0" dirty="0" smtClean="0"/>
              <a:t>Personar som fell utanfor skulegang og arbeidsliv – sjå raudt nivå i oppvekstprofil</a:t>
            </a:r>
          </a:p>
          <a:p>
            <a:endParaRPr lang="nn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baseline="0" dirty="0" smtClean="0"/>
              <a:t>Psykisk </a:t>
            </a:r>
            <a:r>
              <a:rPr lang="nn-NO" baseline="0" dirty="0" err="1" smtClean="0"/>
              <a:t>helseutfordringar</a:t>
            </a:r>
            <a:r>
              <a:rPr lang="nn-NO" baseline="0" dirty="0" smtClean="0"/>
              <a:t> – </a:t>
            </a:r>
            <a:r>
              <a:rPr lang="nn-NO" baseline="0" dirty="0" err="1" smtClean="0"/>
              <a:t>ditte</a:t>
            </a:r>
            <a:r>
              <a:rPr lang="nn-NO" baseline="0" dirty="0" smtClean="0"/>
              <a:t> var på gult nivå i folkehelseprofilen når vi ser befolkninga under eitt (altså relativt likt med landssnitt), men på raudt nivå for dei i aldersgruppa 15-29 år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baseline="0" dirty="0" smtClean="0"/>
              <a:t>Tilsette i dei kommunale tenestene opplever at dei stadig må handtere meir komplekse og alvorlige utfordringar knytt til psykisk helse</a:t>
            </a:r>
          </a:p>
          <a:p>
            <a:endParaRPr lang="nn-NO" baseline="0" dirty="0" smtClean="0"/>
          </a:p>
          <a:p>
            <a:endParaRPr lang="nn-NO" baseline="0" dirty="0" smtClean="0"/>
          </a:p>
          <a:p>
            <a:endParaRPr lang="nn-NO" baseline="0" dirty="0" smtClean="0"/>
          </a:p>
          <a:p>
            <a:r>
              <a:rPr lang="nn-NO" baseline="0" dirty="0" smtClean="0"/>
              <a:t>Prosjektmidlar gjer arbeidet lite </a:t>
            </a:r>
            <a:r>
              <a:rPr lang="nn-NO" baseline="0" dirty="0" err="1" smtClean="0"/>
              <a:t>forutsigbart</a:t>
            </a:r>
            <a:r>
              <a:rPr lang="nn-NO" baseline="0" dirty="0" smtClean="0"/>
              <a:t> og sårbar.</a:t>
            </a:r>
            <a:endParaRPr lang="nn-NO" dirty="0" smtClean="0"/>
          </a:p>
          <a:p>
            <a:endParaRPr lang="nn-NO" dirty="0" smtClean="0"/>
          </a:p>
          <a:p>
            <a:r>
              <a:rPr lang="nn-NO" dirty="0" smtClean="0"/>
              <a:t>Tverrfaglige problemstillingar, med fokus på komme tidlig inn der barn eller familiar av ulike grunnar strevar.</a:t>
            </a:r>
          </a:p>
          <a:p>
            <a:r>
              <a:rPr lang="nn-NO" dirty="0" smtClean="0"/>
              <a:t>Satsing med inkluderande barnehage og skule.</a:t>
            </a:r>
          </a:p>
          <a:p>
            <a:r>
              <a:rPr lang="nn-NO" dirty="0" smtClean="0"/>
              <a:t>Der det er mogleg dreie ressursar frå </a:t>
            </a:r>
            <a:r>
              <a:rPr lang="nn-NO" dirty="0" err="1" smtClean="0"/>
              <a:t>behandlig</a:t>
            </a:r>
            <a:r>
              <a:rPr lang="nn-NO" dirty="0" smtClean="0"/>
              <a:t> til førebygging. Oppretting av tilboda jentesnakk og </a:t>
            </a:r>
            <a:r>
              <a:rPr lang="nn-NO" dirty="0" err="1" smtClean="0"/>
              <a:t>guttesnakk</a:t>
            </a:r>
            <a:r>
              <a:rPr lang="nn-NO" dirty="0" smtClean="0"/>
              <a:t> i skulen. Etablert </a:t>
            </a:r>
            <a:r>
              <a:rPr lang="nn-NO" dirty="0" err="1" smtClean="0"/>
              <a:t>nærturar</a:t>
            </a:r>
            <a:r>
              <a:rPr lang="nn-NO" dirty="0" smtClean="0"/>
              <a:t> i regi av helse- og </a:t>
            </a:r>
            <a:r>
              <a:rPr lang="nn-NO" dirty="0" err="1" smtClean="0"/>
              <a:t>koordinerade</a:t>
            </a:r>
            <a:r>
              <a:rPr lang="nn-NO" dirty="0" smtClean="0"/>
              <a:t> eining</a:t>
            </a:r>
          </a:p>
          <a:p>
            <a:r>
              <a:rPr lang="nn-NO" dirty="0" smtClean="0"/>
              <a:t>SLT-samarbeid med systematisk førebyggande innsats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4454-116C-442D-A26D-EBADEFBE9E3B}" type="slidenum">
              <a:rPr lang="nn-NO" smtClean="0"/>
              <a:pPr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345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-1"/>
            <a:ext cx="9144000" cy="12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25CB-446E-4BC4-A5F8-CF2D8890F1BC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7668322" y="765717"/>
            <a:ext cx="13324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 smtClean="0">
                <a:latin typeface="Arial" pitchFamily="34" charset="0"/>
                <a:cs typeface="Arial" pitchFamily="34" charset="0"/>
              </a:rPr>
              <a:t>Hareid kommune © 2007</a:t>
            </a:r>
            <a:endParaRPr lang="nn-NO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Bilde 12" descr="BakgrunnBolge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87648"/>
            <a:ext cx="9144000" cy="5670352"/>
          </a:xfrm>
          <a:prstGeom prst="rect">
            <a:avLst/>
          </a:prstGeom>
        </p:spPr>
      </p:pic>
      <p:sp>
        <p:nvSpPr>
          <p:cNvPr id="14" name="TekstSylinder 13"/>
          <p:cNvSpPr txBox="1"/>
          <p:nvPr userDrawn="1"/>
        </p:nvSpPr>
        <p:spPr>
          <a:xfrm>
            <a:off x="8474913" y="352460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 smtClean="0">
                <a:latin typeface="Arial" pitchFamily="34" charset="0"/>
                <a:cs typeface="Arial" pitchFamily="34" charset="0"/>
              </a:rPr>
              <a:t>Side</a:t>
            </a:r>
            <a:endParaRPr lang="nn-NO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Bilde 14" descr="3bu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5961" y="1252676"/>
            <a:ext cx="771046" cy="224142"/>
          </a:xfrm>
          <a:prstGeom prst="rect">
            <a:avLst/>
          </a:prstGeom>
        </p:spPr>
      </p:pic>
      <p:sp>
        <p:nvSpPr>
          <p:cNvPr id="16" name="Plassholder for tekst 13"/>
          <p:cNvSpPr>
            <a:spLocks noGrp="1"/>
          </p:cNvSpPr>
          <p:nvPr>
            <p:ph type="body" sz="quarter" idx="18"/>
          </p:nvPr>
        </p:nvSpPr>
        <p:spPr>
          <a:xfrm>
            <a:off x="6324600" y="596900"/>
            <a:ext cx="2665454" cy="23967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pic>
        <p:nvPicPr>
          <p:cNvPr id="17" name="Bilde 16" descr="KV1517_BLÅ_SØLV_SIGN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1685" y="354739"/>
            <a:ext cx="1347650" cy="557876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714347" y="1928802"/>
            <a:ext cx="5238777" cy="649889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nn-NO" smtClean="0"/>
              <a:t>Klikk for å redigere tittelstil</a:t>
            </a:r>
            <a:endParaRPr lang="nn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1866900"/>
            <a:ext cx="9144000" cy="4991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14347" y="1928802"/>
            <a:ext cx="5238777" cy="649889"/>
          </a:xfrm>
          <a:prstGeom prst="rect">
            <a:avLst/>
          </a:prstGeom>
        </p:spPr>
        <p:txBody>
          <a:bodyPr/>
          <a:lstStyle>
            <a:lvl1pPr>
              <a:defRPr sz="2800" b="0">
                <a:latin typeface="+mn-lt"/>
              </a:defRPr>
            </a:lvl1pPr>
          </a:lstStyle>
          <a:p>
            <a:r>
              <a:rPr lang="nn-NO" smtClean="0"/>
              <a:t>Klikk for å redigere tittelstil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01622" y="2662227"/>
            <a:ext cx="6389775" cy="40164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b="1" cap="all" baseline="0">
                <a:solidFill>
                  <a:srgbClr val="90A2B5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n-NO" smtClean="0"/>
              <a:t>Klikk for å redigere undertittelstil i malen</a:t>
            </a:r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25CB-446E-4BC4-A5F8-CF2D8890F1BC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01622" y="3648078"/>
            <a:ext cx="6389775" cy="438153"/>
          </a:xfrm>
          <a:prstGeom prst="rect">
            <a:avLst/>
          </a:prstGeom>
        </p:spPr>
        <p:txBody>
          <a:bodyPr/>
          <a:lstStyle>
            <a:lvl1pPr>
              <a:defRPr b="1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701622" y="4597416"/>
            <a:ext cx="6389775" cy="438171"/>
          </a:xfrm>
          <a:prstGeom prst="rect">
            <a:avLst/>
          </a:prstGeom>
        </p:spPr>
        <p:txBody>
          <a:bodyPr/>
          <a:lstStyle>
            <a:lvl1pPr>
              <a:defRPr b="1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5"/>
          </p:nvPr>
        </p:nvSpPr>
        <p:spPr>
          <a:xfrm>
            <a:off x="701622" y="4926033"/>
            <a:ext cx="6389775" cy="401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701622" y="2990844"/>
            <a:ext cx="6389687" cy="328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17"/>
          </p:nvPr>
        </p:nvSpPr>
        <p:spPr>
          <a:xfrm>
            <a:off x="701674" y="3976688"/>
            <a:ext cx="64262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8"/>
          </p:nvPr>
        </p:nvSpPr>
        <p:spPr>
          <a:xfrm>
            <a:off x="6426200" y="596900"/>
            <a:ext cx="2563854" cy="23967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14347" y="1928802"/>
            <a:ext cx="5238777" cy="649889"/>
          </a:xfrm>
          <a:prstGeom prst="rect">
            <a:avLst/>
          </a:prstGeom>
        </p:spPr>
        <p:txBody>
          <a:bodyPr/>
          <a:lstStyle>
            <a:lvl1pPr>
              <a:defRPr sz="2800" b="0">
                <a:latin typeface="+mn-lt"/>
              </a:defRPr>
            </a:lvl1pPr>
          </a:lstStyle>
          <a:p>
            <a:r>
              <a:rPr lang="nn-NO" smtClean="0"/>
              <a:t>Klikk for å redigere tittelstil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01622" y="2662227"/>
            <a:ext cx="6389775" cy="40164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b="1" cap="all" baseline="0">
                <a:solidFill>
                  <a:srgbClr val="90A2B5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n-NO" smtClean="0"/>
              <a:t>Klikk for å redigere undertittelstil i malen</a:t>
            </a:r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25CB-446E-4BC4-A5F8-CF2D8890F1BC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01622" y="3648078"/>
            <a:ext cx="6389775" cy="438153"/>
          </a:xfrm>
          <a:prstGeom prst="rect">
            <a:avLst/>
          </a:prstGeom>
        </p:spPr>
        <p:txBody>
          <a:bodyPr/>
          <a:lstStyle>
            <a:lvl1pPr>
              <a:defRPr b="1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701622" y="4597416"/>
            <a:ext cx="6389775" cy="438171"/>
          </a:xfrm>
          <a:prstGeom prst="rect">
            <a:avLst/>
          </a:prstGeom>
        </p:spPr>
        <p:txBody>
          <a:bodyPr/>
          <a:lstStyle>
            <a:lvl1pPr>
              <a:defRPr b="1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5"/>
          </p:nvPr>
        </p:nvSpPr>
        <p:spPr>
          <a:xfrm>
            <a:off x="701622" y="4926033"/>
            <a:ext cx="6389775" cy="401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701622" y="2990844"/>
            <a:ext cx="6389687" cy="328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17"/>
          </p:nvPr>
        </p:nvSpPr>
        <p:spPr>
          <a:xfrm>
            <a:off x="701674" y="3976688"/>
            <a:ext cx="64262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12" name="Plassholder for tekst 13"/>
          <p:cNvSpPr>
            <a:spLocks noGrp="1"/>
          </p:cNvSpPr>
          <p:nvPr>
            <p:ph type="body" sz="quarter" idx="19"/>
          </p:nvPr>
        </p:nvSpPr>
        <p:spPr>
          <a:xfrm>
            <a:off x="6426200" y="596900"/>
            <a:ext cx="2563854" cy="23967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/>
        </p:nvSpPr>
        <p:spPr>
          <a:xfrm>
            <a:off x="0" y="0"/>
            <a:ext cx="9144000" cy="1182624"/>
          </a:xfrm>
          <a:prstGeom prst="rect">
            <a:avLst/>
          </a:prstGeom>
          <a:solidFill>
            <a:srgbClr val="E9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4365" y="278476"/>
            <a:ext cx="387372" cy="3596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65725CB-446E-4BC4-A5F8-CF2D8890F1BC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8474913" y="352460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 smtClean="0">
                <a:latin typeface="Arial" pitchFamily="34" charset="0"/>
                <a:cs typeface="Arial" pitchFamily="34" charset="0"/>
              </a:rPr>
              <a:t>Side</a:t>
            </a:r>
            <a:endParaRPr lang="nn-NO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7668322" y="765717"/>
            <a:ext cx="13324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 smtClean="0">
                <a:latin typeface="Arial" pitchFamily="34" charset="0"/>
                <a:cs typeface="Arial" pitchFamily="34" charset="0"/>
              </a:rPr>
              <a:t>Hareid kommune © 2007</a:t>
            </a:r>
            <a:endParaRPr lang="nn-NO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Bilde 17" descr="3bu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5961" y="1252676"/>
            <a:ext cx="771046" cy="224142"/>
          </a:xfrm>
          <a:prstGeom prst="rect">
            <a:avLst/>
          </a:prstGeom>
        </p:spPr>
      </p:pic>
      <p:pic>
        <p:nvPicPr>
          <p:cNvPr id="15" name="Bilde 14" descr="KV1517_BLÅ_SØLV_SIGN.gif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1685" y="354739"/>
            <a:ext cx="1347650" cy="557876"/>
          </a:xfrm>
          <a:prstGeom prst="rect">
            <a:avLst/>
          </a:prstGeom>
        </p:spPr>
      </p:pic>
      <p:pic>
        <p:nvPicPr>
          <p:cNvPr id="10" name="Bilde 9" descr="Oransje_bølge.gif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6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rgbClr val="90A2B5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25CB-446E-4BC4-A5F8-CF2D8890F1BC}" type="slidenum">
              <a:rPr lang="nn-NO" smtClean="0"/>
              <a:pPr/>
              <a:t>1</a:t>
            </a:fld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714347" y="1928802"/>
            <a:ext cx="5238777" cy="2364294"/>
          </a:xfrm>
        </p:spPr>
        <p:txBody>
          <a:bodyPr/>
          <a:lstStyle/>
          <a:p>
            <a:r>
              <a:rPr lang="nn-NO" dirty="0" smtClean="0"/>
              <a:t>Folkehelseoversikt Hareid kommune 2020</a:t>
            </a:r>
            <a:br>
              <a:rPr lang="nn-NO" dirty="0" smtClean="0"/>
            </a:br>
            <a:r>
              <a:rPr lang="nn-NO" dirty="0" smtClean="0"/>
              <a:t>- </a:t>
            </a:r>
            <a:r>
              <a:rPr lang="nn-NO" sz="2000" dirty="0" smtClean="0"/>
              <a:t>oversikt over helsetilstand og påverknadsfaktorar</a:t>
            </a:r>
            <a:endParaRPr lang="nn-N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14347" y="1554162"/>
            <a:ext cx="5238777" cy="681820"/>
          </a:xfrm>
        </p:spPr>
        <p:txBody>
          <a:bodyPr/>
          <a:lstStyle/>
          <a:p>
            <a:r>
              <a:rPr lang="nn-NO" dirty="0" smtClean="0"/>
              <a:t>Overvekt og </a:t>
            </a:r>
            <a:r>
              <a:rPr lang="nn-NO" dirty="0" err="1" smtClean="0"/>
              <a:t>fedme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60" y="2564603"/>
            <a:ext cx="6389775" cy="401643"/>
          </a:xfrm>
        </p:spPr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25CB-446E-4BC4-A5F8-CF2D8890F1BC}" type="slidenum">
              <a:rPr lang="nn-NO" smtClean="0"/>
              <a:pPr/>
              <a:t>10</a:t>
            </a:fld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35296"/>
            <a:ext cx="5277587" cy="1047896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56" y="2229154"/>
            <a:ext cx="5785972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25CB-446E-4BC4-A5F8-CF2D8890F1BC}" type="slidenum">
              <a:rPr lang="nn-NO" smtClean="0"/>
              <a:pPr/>
              <a:t>11</a:t>
            </a:fld>
            <a:endParaRPr lang="nn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85184"/>
            <a:ext cx="4572638" cy="1114581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85499"/>
            <a:ext cx="4763657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 smtClean="0"/>
              <a:t>Miljøretta helsevern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 smtClean="0"/>
              <a:t>Helsefremjande miljø legg vilkår for helsetilstand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25CB-446E-4BC4-A5F8-CF2D8890F1BC}" type="slidenum">
              <a:rPr lang="nn-NO" smtClean="0"/>
              <a:pPr/>
              <a:t>12</a:t>
            </a:fld>
            <a:endParaRPr lang="nn-NO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/>
          </p:nvPr>
        </p:nvSpPr>
        <p:spPr>
          <a:xfrm flipV="1">
            <a:off x="701622" y="5517231"/>
            <a:ext cx="6389775" cy="360040"/>
          </a:xfrm>
        </p:spPr>
        <p:txBody>
          <a:bodyPr/>
          <a:lstStyle/>
          <a:p>
            <a:endParaRPr lang="nn-NO" dirty="0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6"/>
          </p:nvPr>
        </p:nvSpPr>
        <p:spPr>
          <a:xfrm>
            <a:off x="701622" y="3253424"/>
            <a:ext cx="6389687" cy="13439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n-NO" dirty="0" smtClean="0"/>
              <a:t>Kommunen manglar tilsynsplan for miljøretta helsevern (MVH) basert på ROS-analyse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dirty="0" smtClean="0"/>
              <a:t>Manglar systematisk arbeid som oppfyller krav etter føreskriftene</a:t>
            </a:r>
            <a:endParaRPr lang="nn-NO" dirty="0" smtClean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7"/>
          </p:nvPr>
        </p:nvSpPr>
        <p:spPr>
          <a:xfrm flipV="1">
            <a:off x="701674" y="5229199"/>
            <a:ext cx="6426235" cy="864096"/>
          </a:xfrm>
        </p:spPr>
        <p:txBody>
          <a:bodyPr/>
          <a:lstStyle/>
          <a:p>
            <a:endParaRPr lang="nn-NO" dirty="0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002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25CB-446E-4BC4-A5F8-CF2D8890F1BC}" type="slidenum">
              <a:rPr lang="nn-NO" smtClean="0"/>
              <a:pPr/>
              <a:t>13</a:t>
            </a:fld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6"/>
          </p:nvPr>
        </p:nvSpPr>
        <p:spPr>
          <a:xfrm>
            <a:off x="701622" y="2149942"/>
            <a:ext cx="6389687" cy="1169516"/>
          </a:xfrm>
        </p:spPr>
        <p:txBody>
          <a:bodyPr/>
          <a:lstStyle/>
          <a:p>
            <a:pPr lvl="0"/>
            <a:r>
              <a:rPr lang="nn-NO" sz="2800" dirty="0">
                <a:solidFill>
                  <a:prstClr val="black"/>
                </a:solidFill>
              </a:rPr>
              <a:t>Det er viktig å huske på at når ein spør om </a:t>
            </a:r>
            <a:r>
              <a:rPr lang="nn-NO" sz="2800" dirty="0" err="1">
                <a:solidFill>
                  <a:prstClr val="black"/>
                </a:solidFill>
              </a:rPr>
              <a:t>folkehelseutfordringar</a:t>
            </a:r>
            <a:r>
              <a:rPr lang="nn-NO" sz="2800" dirty="0">
                <a:solidFill>
                  <a:prstClr val="black"/>
                </a:solidFill>
              </a:rPr>
              <a:t>, er det nettopp kommunen sine utfordringar som blir trekt fram – ikkje alt det som er bra!</a:t>
            </a:r>
          </a:p>
          <a:p>
            <a:endParaRPr lang="nn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02" y="4901702"/>
            <a:ext cx="2753109" cy="1209844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11" y="4341813"/>
            <a:ext cx="3977126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 smtClean="0"/>
              <a:t>Kommunen sitt ansvar for folkehelsearbeidet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01622" y="2834293"/>
            <a:ext cx="6389775" cy="328617"/>
          </a:xfrm>
        </p:spPr>
        <p:txBody>
          <a:bodyPr/>
          <a:lstStyle/>
          <a:p>
            <a:r>
              <a:rPr lang="nn-NO" dirty="0" smtClean="0"/>
              <a:t>Lov om folkehelsearbeid (folkehelselova)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25CB-446E-4BC4-A5F8-CF2D8890F1BC}" type="slidenum">
              <a:rPr lang="nn-NO" smtClean="0"/>
              <a:pPr/>
              <a:t>2</a:t>
            </a:fld>
            <a:endParaRPr lang="nn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7"/>
          </p:nvPr>
        </p:nvSpPr>
        <p:spPr>
          <a:xfrm>
            <a:off x="701674" y="3284984"/>
            <a:ext cx="6426235" cy="3240360"/>
          </a:xfrm>
        </p:spPr>
        <p:txBody>
          <a:bodyPr/>
          <a:lstStyle/>
          <a:p>
            <a:r>
              <a:rPr lang="nb-NO" dirty="0"/>
              <a:t>§ </a:t>
            </a:r>
            <a:r>
              <a:rPr lang="nb-NO" dirty="0" smtClean="0"/>
              <a:t>4. Kommunen </a:t>
            </a:r>
            <a:r>
              <a:rPr lang="nb-NO" dirty="0"/>
              <a:t>skal fremme befolkningens helse, trivsel, gode sosiale og miljømessige forhold og bidra til å forebygge psykisk og somatisk sykdom, skade eller lidelse, bidra til utjevning av sosiale helseforskjeller og bidra til å beskytte befolkningen mot faktorer som kan ha negativ innvirkning på </a:t>
            </a:r>
            <a:r>
              <a:rPr lang="nb-NO" dirty="0" smtClean="0"/>
              <a:t>helsen</a:t>
            </a:r>
          </a:p>
          <a:p>
            <a:endParaRPr lang="nn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674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 smtClean="0"/>
              <a:t>Kvifor oversikt?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25CB-446E-4BC4-A5F8-CF2D8890F1BC}" type="slidenum">
              <a:rPr lang="nn-NO" smtClean="0"/>
              <a:pPr/>
              <a:t>3</a:t>
            </a:fld>
            <a:endParaRPr lang="nn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7"/>
          </p:nvPr>
        </p:nvSpPr>
        <p:spPr>
          <a:xfrm>
            <a:off x="701674" y="2924945"/>
            <a:ext cx="6426235" cy="17281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§5. Kommunen skal ha nødvendig oversikt over helsetilstand og positive og negative </a:t>
            </a:r>
            <a:r>
              <a:rPr lang="nb-NO" dirty="0" err="1" smtClean="0"/>
              <a:t>faktorar</a:t>
            </a:r>
            <a:r>
              <a:rPr lang="nb-NO" dirty="0" smtClean="0"/>
              <a:t> som kan virke inn på denne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Kunnskap </a:t>
            </a:r>
            <a:r>
              <a:rPr lang="nb-NO" dirty="0"/>
              <a:t>om samfunns- og miljømessige forhold som </a:t>
            </a:r>
            <a:r>
              <a:rPr lang="nb-NO" dirty="0" err="1"/>
              <a:t>verkar</a:t>
            </a:r>
            <a:r>
              <a:rPr lang="nb-NO" dirty="0"/>
              <a:t> inn på helsetilstanden i befolkninga er </a:t>
            </a:r>
            <a:r>
              <a:rPr lang="nb-NO" dirty="0" err="1"/>
              <a:t>ein</a:t>
            </a:r>
            <a:r>
              <a:rPr lang="nb-NO" dirty="0"/>
              <a:t> </a:t>
            </a:r>
            <a:r>
              <a:rPr lang="nb-NO" dirty="0" err="1"/>
              <a:t>føresetnad</a:t>
            </a:r>
            <a:r>
              <a:rPr lang="nb-NO" dirty="0"/>
              <a:t> for å ta vare på </a:t>
            </a:r>
            <a:r>
              <a:rPr lang="nb-NO" dirty="0" smtClean="0"/>
              <a:t>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Oversikta etter § 5 inngå som grunnlag for arbeidet med kommunal planstrategi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0" indent="0"/>
            <a:endParaRPr lang="nn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079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5" y="1503796"/>
            <a:ext cx="5485580" cy="1074896"/>
          </a:xfrm>
        </p:spPr>
        <p:txBody>
          <a:bodyPr/>
          <a:lstStyle/>
          <a:p>
            <a:r>
              <a:rPr lang="nn-NO" dirty="0" smtClean="0"/>
              <a:t>Kva faktorar påverkar folkehelsa?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25CB-446E-4BC4-A5F8-CF2D8890F1BC}" type="slidenum">
              <a:rPr lang="nn-NO" smtClean="0"/>
              <a:pPr/>
              <a:t>4</a:t>
            </a:fld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4"/>
          </p:nvPr>
        </p:nvSpPr>
        <p:spPr>
          <a:xfrm>
            <a:off x="251520" y="5870654"/>
            <a:ext cx="2952329" cy="726697"/>
          </a:xfrm>
        </p:spPr>
        <p:txBody>
          <a:bodyPr/>
          <a:lstStyle/>
          <a:p>
            <a:endParaRPr lang="nn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99" y="2682000"/>
            <a:ext cx="6686166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 smtClean="0"/>
              <a:t>Innhald i oversikta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01622" y="2662227"/>
            <a:ext cx="6389775" cy="1058858"/>
          </a:xfrm>
        </p:spPr>
        <p:txBody>
          <a:bodyPr/>
          <a:lstStyle/>
          <a:p>
            <a:r>
              <a:rPr lang="nn-NO" dirty="0" smtClean="0"/>
              <a:t>Oversikta skal innehalde opplysningar og vurderingar av: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25CB-446E-4BC4-A5F8-CF2D8890F1BC}" type="slidenum">
              <a:rPr lang="nn-NO" smtClean="0"/>
              <a:pPr/>
              <a:t>5</a:t>
            </a:fld>
            <a:endParaRPr lang="nn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4"/>
          </p:nvPr>
        </p:nvSpPr>
        <p:spPr>
          <a:xfrm flipV="1">
            <a:off x="701622" y="5805263"/>
            <a:ext cx="6389775" cy="288032"/>
          </a:xfrm>
        </p:spPr>
        <p:txBody>
          <a:bodyPr/>
          <a:lstStyle/>
          <a:p>
            <a:endParaRPr lang="nn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6"/>
          </p:nvPr>
        </p:nvSpPr>
        <p:spPr>
          <a:xfrm>
            <a:off x="701622" y="3392467"/>
            <a:ext cx="6389687" cy="912859"/>
          </a:xfrm>
        </p:spPr>
        <p:txBody>
          <a:bodyPr/>
          <a:lstStyle/>
          <a:p>
            <a:pPr>
              <a:buAutoNum type="alphaLcParenR"/>
            </a:pPr>
            <a:r>
              <a:rPr lang="nn-NO" dirty="0" smtClean="0"/>
              <a:t>Befolkningssamansetting</a:t>
            </a:r>
          </a:p>
          <a:p>
            <a:pPr>
              <a:buAutoNum type="alphaLcParenR"/>
            </a:pPr>
            <a:r>
              <a:rPr lang="nn-NO" dirty="0" smtClean="0"/>
              <a:t>Oppvekst- og </a:t>
            </a:r>
            <a:r>
              <a:rPr lang="nn-NO" dirty="0" err="1" smtClean="0"/>
              <a:t>levekårsforhold</a:t>
            </a:r>
            <a:endParaRPr lang="nn-NO" dirty="0" smtClean="0"/>
          </a:p>
          <a:p>
            <a:pPr>
              <a:buAutoNum type="alphaLcParenR"/>
            </a:pPr>
            <a:r>
              <a:rPr lang="nn-NO" dirty="0" smtClean="0"/>
              <a:t>Fysisk, biologisk, kjemisk og sosialt miljø</a:t>
            </a:r>
          </a:p>
          <a:p>
            <a:pPr>
              <a:buAutoNum type="alphaLcParenR"/>
            </a:pPr>
            <a:r>
              <a:rPr lang="nn-NO" dirty="0" smtClean="0"/>
              <a:t>Skadar og ulykker</a:t>
            </a:r>
          </a:p>
          <a:p>
            <a:pPr>
              <a:buAutoNum type="alphaLcParenR"/>
            </a:pPr>
            <a:r>
              <a:rPr lang="nn-NO" dirty="0" smtClean="0"/>
              <a:t>Helserelatert </a:t>
            </a:r>
            <a:r>
              <a:rPr lang="nn-NO" dirty="0" err="1" smtClean="0"/>
              <a:t>atferd</a:t>
            </a:r>
            <a:endParaRPr lang="nn-NO" dirty="0" smtClean="0"/>
          </a:p>
          <a:p>
            <a:pPr>
              <a:buAutoNum type="alphaLcParenR"/>
            </a:pPr>
            <a:r>
              <a:rPr lang="nn-NO" dirty="0" smtClean="0"/>
              <a:t>Helsetilstand</a:t>
            </a:r>
          </a:p>
          <a:p>
            <a:pPr>
              <a:buAutoNum type="alphaLcParenR"/>
            </a:pPr>
            <a:endParaRPr lang="nn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848571"/>
            <a:ext cx="2753109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 smtClean="0"/>
              <a:t>Demografisk utvikling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25CB-446E-4BC4-A5F8-CF2D8890F1BC}" type="slidenum">
              <a:rPr lang="nn-NO" smtClean="0"/>
              <a:pPr/>
              <a:t>6</a:t>
            </a:fld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218" y="2863048"/>
            <a:ext cx="6795905" cy="385200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196" y="1930409"/>
            <a:ext cx="3719004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 smtClean="0"/>
              <a:t>Folkehelsebarometer og oppvekstprofil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 flipV="1">
            <a:off x="701623" y="2492896"/>
            <a:ext cx="5820102" cy="803596"/>
          </a:xfrm>
        </p:spPr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25CB-446E-4BC4-A5F8-CF2D8890F1BC}" type="slidenum">
              <a:rPr lang="nn-NO" smtClean="0"/>
              <a:pPr/>
              <a:t>7</a:t>
            </a:fld>
            <a:endParaRPr lang="nn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6"/>
          </p:nvPr>
        </p:nvSpPr>
        <p:spPr>
          <a:xfrm>
            <a:off x="701623" y="3296492"/>
            <a:ext cx="3222306" cy="2436764"/>
          </a:xfrm>
        </p:spPr>
        <p:txBody>
          <a:bodyPr/>
          <a:lstStyle/>
          <a:p>
            <a:pPr marL="0" indent="0"/>
            <a:endParaRPr lang="nn-NO" dirty="0" smtClean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47" y="2572278"/>
            <a:ext cx="2109160" cy="288000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898" y="3449522"/>
            <a:ext cx="203356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 smtClean="0"/>
              <a:t>Hovudtrekk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 smtClean="0"/>
              <a:t>Utanforskap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25CB-446E-4BC4-A5F8-CF2D8890F1BC}" type="slidenum">
              <a:rPr lang="nn-NO" smtClean="0"/>
              <a:pPr/>
              <a:t>8</a:t>
            </a:fld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n-NO" dirty="0" smtClean="0"/>
              <a:t>Overvekt og </a:t>
            </a:r>
            <a:r>
              <a:rPr lang="nn-NO" dirty="0" err="1" smtClean="0"/>
              <a:t>fedme</a:t>
            </a:r>
            <a:endParaRPr lang="nn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n-NO" dirty="0" smtClean="0"/>
              <a:t>Miljøretta helsevern</a:t>
            </a:r>
            <a:endParaRPr lang="nn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12" y="2253746"/>
            <a:ext cx="4366775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 smtClean="0"/>
              <a:t>Utanforskap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 smtClean="0"/>
              <a:t>Utfordringar knytt til: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25CB-446E-4BC4-A5F8-CF2D8890F1BC}" type="slidenum">
              <a:rPr lang="nn-NO" smtClean="0"/>
              <a:pPr/>
              <a:t>9</a:t>
            </a:fld>
            <a:endParaRPr lang="nn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n-NO" dirty="0" smtClean="0"/>
              <a:t>Levekår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dirty="0" smtClean="0"/>
              <a:t>Psykisk helse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dirty="0" smtClean="0"/>
              <a:t>Mottakarar av stønad til livsopphald</a:t>
            </a:r>
            <a:endParaRPr lang="nn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n-NO" dirty="0" smtClean="0"/>
              <a:t>Einsemd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dirty="0" smtClean="0"/>
              <a:t>Barnevernsmeldingar</a:t>
            </a:r>
            <a:endParaRPr lang="nn-NO" dirty="0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011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HareidMal">
  <a:themeElements>
    <a:clrScheme name="Profil Hareid">
      <a:dk1>
        <a:sysClr val="windowText" lastClr="000000"/>
      </a:dk1>
      <a:lt1>
        <a:sysClr val="window" lastClr="FFFFFF"/>
      </a:lt1>
      <a:dk2>
        <a:srgbClr val="90A2B5"/>
      </a:dk2>
      <a:lt2>
        <a:srgbClr val="C8D1DA"/>
      </a:lt2>
      <a:accent1>
        <a:srgbClr val="E9ECF0"/>
      </a:accent1>
      <a:accent2>
        <a:srgbClr val="F48466"/>
      </a:accent2>
      <a:accent3>
        <a:srgbClr val="558BC1"/>
      </a:accent3>
      <a:accent4>
        <a:srgbClr val="4DB3D0"/>
      </a:accent4>
      <a:accent5>
        <a:srgbClr val="000000"/>
      </a:accent5>
      <a:accent6>
        <a:srgbClr val="FFFFFF"/>
      </a:accent6>
      <a:hlink>
        <a:srgbClr val="000000"/>
      </a:hlink>
      <a:folHlink>
        <a:srgbClr val="FFFFFF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ProfilHareid</Template>
  <TotalTime>20294</TotalTime>
  <Words>704</Words>
  <Application>Microsoft Office PowerPoint</Application>
  <PresentationFormat>Skjermfremvisning (4:3)</PresentationFormat>
  <Paragraphs>109</Paragraphs>
  <Slides>13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Arial Unicode MS</vt:lpstr>
      <vt:lpstr>Calibri</vt:lpstr>
      <vt:lpstr>ProfilHareidMal</vt:lpstr>
      <vt:lpstr>Folkehelseoversikt Hareid kommune 2020 - oversikt over helsetilstand og påverknadsfaktorar</vt:lpstr>
      <vt:lpstr>Kommunen sitt ansvar for folkehelsearbeidet</vt:lpstr>
      <vt:lpstr>Kvifor oversikt?</vt:lpstr>
      <vt:lpstr>Kva faktorar påverkar folkehelsa?</vt:lpstr>
      <vt:lpstr>Innhald i oversikta</vt:lpstr>
      <vt:lpstr>Demografisk utvikling</vt:lpstr>
      <vt:lpstr>Folkehelsebarometer og oppvekstprofil</vt:lpstr>
      <vt:lpstr>Hovudtrekk</vt:lpstr>
      <vt:lpstr>Utanforskap</vt:lpstr>
      <vt:lpstr>Overvekt og fedme</vt:lpstr>
      <vt:lpstr>PowerPoint-presentasjon</vt:lpstr>
      <vt:lpstr>Miljøretta helsevern</vt:lpstr>
      <vt:lpstr>PowerPoint-presentasjon</vt:lpstr>
    </vt:vector>
  </TitlesOfParts>
  <Company>SSIKT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Folkehelseovers</dc:title>
  <dc:creator>Monica Torvik</dc:creator>
  <cp:lastModifiedBy>Monica Torvik Stokset</cp:lastModifiedBy>
  <cp:revision>82</cp:revision>
  <cp:lastPrinted>2020-11-03T13:42:22Z</cp:lastPrinted>
  <dcterms:created xsi:type="dcterms:W3CDTF">2015-10-08T07:31:26Z</dcterms:created>
  <dcterms:modified xsi:type="dcterms:W3CDTF">2020-11-11T09:34:18Z</dcterms:modified>
</cp:coreProperties>
</file>